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438" r:id="rId3"/>
    <p:sldId id="459" r:id="rId4"/>
    <p:sldId id="264" r:id="rId5"/>
    <p:sldId id="380" r:id="rId6"/>
    <p:sldId id="444" r:id="rId7"/>
    <p:sldId id="445" r:id="rId8"/>
    <p:sldId id="460" r:id="rId9"/>
    <p:sldId id="413" r:id="rId10"/>
    <p:sldId id="448" r:id="rId11"/>
    <p:sldId id="461" r:id="rId12"/>
    <p:sldId id="422" r:id="rId13"/>
    <p:sldId id="423" r:id="rId14"/>
    <p:sldId id="424" r:id="rId15"/>
    <p:sldId id="425" r:id="rId16"/>
    <p:sldId id="426" r:id="rId17"/>
    <p:sldId id="427" r:id="rId18"/>
    <p:sldId id="428" r:id="rId19"/>
    <p:sldId id="440" r:id="rId20"/>
    <p:sldId id="462" r:id="rId21"/>
    <p:sldId id="430" r:id="rId22"/>
    <p:sldId id="429" r:id="rId23"/>
    <p:sldId id="463" r:id="rId24"/>
    <p:sldId id="432" r:id="rId25"/>
    <p:sldId id="433" r:id="rId26"/>
    <p:sldId id="434" r:id="rId27"/>
    <p:sldId id="439" r:id="rId28"/>
    <p:sldId id="435" r:id="rId29"/>
    <p:sldId id="436" r:id="rId30"/>
    <p:sldId id="437" r:id="rId31"/>
    <p:sldId id="261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3" autoAdjust="0"/>
    <p:restoredTop sz="95297" autoAdjust="0"/>
  </p:normalViewPr>
  <p:slideViewPr>
    <p:cSldViewPr>
      <p:cViewPr>
        <p:scale>
          <a:sx n="75" d="100"/>
          <a:sy n="75" d="100"/>
        </p:scale>
        <p:origin x="1764" y="84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900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4815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4420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9391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1514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9336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0519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5407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0480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9524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793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7585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9368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5392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59577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930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5710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7876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15311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8118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705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4094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2653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1977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864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8201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62.png"/><Relationship Id="rId9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16.png"/><Relationship Id="rId4" Type="http://schemas.openxmlformats.org/officeDocument/2006/relationships/image" Target="NUL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F83FB-7806-49E1-B9F0-5283878CBA20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250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en-US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.0</a:t>
            </a:r>
            <a:r>
              <a:rPr lang="en-US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ещё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кластеризацию (ура х2)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39FC50A5-749B-4969-8DF0-CE7271FDECB1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К-средних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B408F2F-3C64-48EE-9C18-646B1950B8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</a:blip>
          <a:srcRect l="6246" t="1101" r="553" b="3943"/>
          <a:stretch/>
        </p:blipFill>
        <p:spPr>
          <a:xfrm>
            <a:off x="3431704" y="1316389"/>
            <a:ext cx="4931548" cy="479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087" y="1119780"/>
            <a:ext cx="76328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endParaRPr lang="ru-RU" sz="3200" dirty="0" smtClean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17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Алгоритм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191344" y="1700808"/>
            <a:ext cx="9037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Оцените матрицу близости для каждой точки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FC0A2E3-866B-42CA-8E87-69D899FCB3F8}"/>
                  </a:ext>
                </a:extLst>
              </p:cNvPr>
              <p:cNvSpPr/>
              <p:nvPr/>
            </p:nvSpPr>
            <p:spPr>
              <a:xfrm>
                <a:off x="1584331" y="2316856"/>
                <a:ext cx="4572000" cy="54213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FC0A2E3-866B-42CA-8E87-69D899FCB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331" y="2316856"/>
                <a:ext cx="4572000" cy="542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вал 17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276634" y="199300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360415" y="196868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244884" y="1227032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884" y="1227032"/>
                <a:ext cx="59580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336360" y="1268760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1268760"/>
                <a:ext cx="59792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Овал 29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068721" y="314513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044666" y="244521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666" y="2445212"/>
                <a:ext cx="58811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Овал 31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988602" y="5305377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964547" y="4605450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547" y="4605450"/>
                <a:ext cx="612925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Овал 3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8908482" y="472931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8884427" y="4029387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427" y="4029387"/>
                <a:ext cx="55201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Овал 36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40730" y="5377385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16675" y="4677458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675" y="4677458"/>
                <a:ext cx="59721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148126" y="2776456"/>
            <a:ext cx="80803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Сгруппируйте две ближайшие точки в одну 	группу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Пересчитать матрицу близости</a:t>
            </a:r>
          </a:p>
        </p:txBody>
      </p:sp>
      <p:sp>
        <p:nvSpPr>
          <p:cNvPr id="4" name="Овал 3"/>
          <p:cNvSpPr/>
          <p:nvPr/>
        </p:nvSpPr>
        <p:spPr>
          <a:xfrm>
            <a:off x="9264352" y="1844824"/>
            <a:ext cx="1656184" cy="86409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131757" y="4403128"/>
            <a:ext cx="75770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Повторить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пока у вас не будет  	только одна группа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Следите за матрицей близости на 	каждом шаге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2" name="Овал 41"/>
          <p:cNvSpPr/>
          <p:nvPr/>
        </p:nvSpPr>
        <p:spPr>
          <a:xfrm>
            <a:off x="9912424" y="5157192"/>
            <a:ext cx="1872208" cy="86409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8688288" y="1844824"/>
            <a:ext cx="3168352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/>
          <p:cNvSpPr/>
          <p:nvPr/>
        </p:nvSpPr>
        <p:spPr>
          <a:xfrm>
            <a:off x="8832304" y="4077072"/>
            <a:ext cx="3240360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/>
          <p:cNvSpPr/>
          <p:nvPr/>
        </p:nvSpPr>
        <p:spPr>
          <a:xfrm>
            <a:off x="8400256" y="1772816"/>
            <a:ext cx="3888432" cy="46805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3071664" y="1349725"/>
            <a:ext cx="56255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29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  <p:bldP spid="29" grpId="0"/>
      <p:bldP spid="39" grpId="0"/>
      <p:bldP spid="4" grpId="0" animBg="1"/>
      <p:bldP spid="41" grpId="0"/>
      <p:bldP spid="42" grpId="0" animBg="1"/>
      <p:bldP spid="43" grpId="0" animBg="1"/>
      <p:bldP spid="44" grpId="0" animBg="1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911424" y="1349725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4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5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5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кратчайшее расстояние между любыми двумя точками в обоих кластерах</a:t>
            </a:r>
          </a:p>
        </p:txBody>
      </p:sp>
      <p:cxnSp>
        <p:nvCxnSpPr>
          <p:cNvPr id="5" name="Прямая соединительная линия 4"/>
          <p:cNvCxnSpPr>
            <a:stCxn id="49" idx="2"/>
            <a:endCxn id="53" idx="6"/>
          </p:cNvCxnSpPr>
          <p:nvPr/>
        </p:nvCxnSpPr>
        <p:spPr>
          <a:xfrm flipH="1">
            <a:off x="10947078" y="4028830"/>
            <a:ext cx="391365" cy="548494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193A367F-40F1-4856-AEDA-73EF6D589691}"/>
              </a:ext>
            </a:extLst>
          </p:cNvPr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16FDCEBC-3704-4AF6-8967-88B61EEA842F}"/>
              </a:ext>
            </a:extLst>
          </p:cNvPr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06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4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5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5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Овал 56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9223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cxnSp>
        <p:nvCxnSpPr>
          <p:cNvPr id="5" name="Прямая соединительная линия 4"/>
          <p:cNvCxnSpPr>
            <a:stCxn id="40" idx="2"/>
            <a:endCxn id="55" idx="6"/>
          </p:cNvCxnSpPr>
          <p:nvPr/>
        </p:nvCxnSpPr>
        <p:spPr>
          <a:xfrm>
            <a:off x="10546356" y="2876700"/>
            <a:ext cx="668869" cy="3021091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наибольшее расстояние между любыми двумя точками в обоих кластерах</a:t>
            </a: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52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4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5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5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Овал 56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cxnSp>
        <p:nvCxnSpPr>
          <p:cNvPr id="5" name="Прямая соединительная линия 4"/>
          <p:cNvCxnSpPr>
            <a:stCxn id="40" idx="2"/>
            <a:endCxn id="55" idx="6"/>
          </p:cNvCxnSpPr>
          <p:nvPr/>
        </p:nvCxnSpPr>
        <p:spPr>
          <a:xfrm>
            <a:off x="10546356" y="2876700"/>
            <a:ext cx="668869" cy="3021091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284984"/>
            <a:ext cx="9145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(Средняя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среднее расстояние между каждой точкой в одном кластере и каждой точкой в другом кластере</a:t>
            </a:r>
          </a:p>
        </p:txBody>
      </p:sp>
      <p:cxnSp>
        <p:nvCxnSpPr>
          <p:cNvPr id="27" name="Прямая соединительная линия 26"/>
          <p:cNvCxnSpPr>
            <a:stCxn id="40" idx="2"/>
            <a:endCxn id="53" idx="5"/>
          </p:cNvCxnSpPr>
          <p:nvPr/>
        </p:nvCxnSpPr>
        <p:spPr>
          <a:xfrm>
            <a:off x="10546356" y="2876700"/>
            <a:ext cx="194263" cy="170949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40" idx="1"/>
            <a:endCxn id="51" idx="6"/>
          </p:cNvCxnSpPr>
          <p:nvPr/>
        </p:nvCxnSpPr>
        <p:spPr>
          <a:xfrm flipH="1">
            <a:off x="10154990" y="2867834"/>
            <a:ext cx="597825" cy="242957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46" idx="1"/>
            <a:endCxn id="55" idx="6"/>
          </p:cNvCxnSpPr>
          <p:nvPr/>
        </p:nvCxnSpPr>
        <p:spPr>
          <a:xfrm>
            <a:off x="9816355" y="3305840"/>
            <a:ext cx="1398870" cy="2591951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9912424" y="3212976"/>
            <a:ext cx="118797" cy="2135432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46" idx="1"/>
            <a:endCxn id="53" idx="5"/>
          </p:cNvCxnSpPr>
          <p:nvPr/>
        </p:nvCxnSpPr>
        <p:spPr>
          <a:xfrm>
            <a:off x="9816355" y="3305840"/>
            <a:ext cx="924264" cy="1280350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49" idx="2"/>
            <a:endCxn id="53" idx="6"/>
          </p:cNvCxnSpPr>
          <p:nvPr/>
        </p:nvCxnSpPr>
        <p:spPr>
          <a:xfrm flipH="1">
            <a:off x="10947078" y="4028830"/>
            <a:ext cx="391365" cy="548494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>
            <a:stCxn id="49" idx="2"/>
            <a:endCxn id="55" idx="6"/>
          </p:cNvCxnSpPr>
          <p:nvPr/>
        </p:nvCxnSpPr>
        <p:spPr>
          <a:xfrm flipH="1">
            <a:off x="11215225" y="4028830"/>
            <a:ext cx="123218" cy="1868961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stCxn id="49" idx="2"/>
            <a:endCxn id="51" idx="0"/>
          </p:cNvCxnSpPr>
          <p:nvPr/>
        </p:nvCxnSpPr>
        <p:spPr>
          <a:xfrm flipH="1">
            <a:off x="10316114" y="4028830"/>
            <a:ext cx="1022329" cy="1614752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45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4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5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5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Овал 56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284984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(Средняя связь) </a:t>
            </a:r>
          </a:p>
        </p:txBody>
      </p:sp>
      <p:cxnSp>
        <p:nvCxnSpPr>
          <p:cNvPr id="27" name="Прямая соединительная линия 26"/>
          <p:cNvCxnSpPr>
            <a:stCxn id="15" idx="2"/>
            <a:endCxn id="18" idx="0"/>
          </p:cNvCxnSpPr>
          <p:nvPr/>
        </p:nvCxnSpPr>
        <p:spPr>
          <a:xfrm>
            <a:off x="10632504" y="3501008"/>
            <a:ext cx="36004" cy="180020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717032"/>
            <a:ext cx="9145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Centroid 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Центроидная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расстояния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одного кластера до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другого кластера</a:t>
            </a:r>
          </a:p>
        </p:txBody>
      </p:sp>
      <p:sp>
        <p:nvSpPr>
          <p:cNvPr id="15" name="Ромб 14"/>
          <p:cNvSpPr/>
          <p:nvPr/>
        </p:nvSpPr>
        <p:spPr>
          <a:xfrm>
            <a:off x="10416480" y="3068960"/>
            <a:ext cx="432048" cy="432048"/>
          </a:xfrm>
          <a:prstGeom prst="diamond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Ромб 17"/>
          <p:cNvSpPr/>
          <p:nvPr/>
        </p:nvSpPr>
        <p:spPr>
          <a:xfrm>
            <a:off x="10488488" y="5301208"/>
            <a:ext cx="360040" cy="432048"/>
          </a:xfrm>
          <a:prstGeom prst="diamond">
            <a:avLst/>
          </a:prstGeom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8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5" grpId="0"/>
      <p:bldP spid="15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 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284984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(Средняя связь) 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717032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Centroid 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Центроидная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связь) 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4149080"/>
            <a:ext cx="9145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Ward’s 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(Связь Уорда)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средний квадрат расстояния между каждой точкой     в одном кластере до каждой точке в другом кластере</a:t>
            </a: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Овал 37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Овал 4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Овал 4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Овал 4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Овал 60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3" name="Прямая соединительная линия 62"/>
          <p:cNvCxnSpPr>
            <a:stCxn id="32" idx="2"/>
            <a:endCxn id="45" idx="6"/>
          </p:cNvCxnSpPr>
          <p:nvPr/>
        </p:nvCxnSpPr>
        <p:spPr>
          <a:xfrm>
            <a:off x="10546356" y="2876700"/>
            <a:ext cx="668869" cy="3021091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stCxn id="32" idx="2"/>
            <a:endCxn id="43" idx="5"/>
          </p:cNvCxnSpPr>
          <p:nvPr/>
        </p:nvCxnSpPr>
        <p:spPr>
          <a:xfrm>
            <a:off x="10546356" y="2876700"/>
            <a:ext cx="194263" cy="170949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>
            <a:stCxn id="32" idx="1"/>
            <a:endCxn id="41" idx="6"/>
          </p:cNvCxnSpPr>
          <p:nvPr/>
        </p:nvCxnSpPr>
        <p:spPr>
          <a:xfrm flipH="1">
            <a:off x="10154990" y="2867834"/>
            <a:ext cx="597825" cy="242957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>
            <a:stCxn id="34" idx="1"/>
            <a:endCxn id="45" idx="6"/>
          </p:cNvCxnSpPr>
          <p:nvPr/>
        </p:nvCxnSpPr>
        <p:spPr>
          <a:xfrm>
            <a:off x="9816355" y="3305840"/>
            <a:ext cx="1398870" cy="2591951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>
            <a:off x="9912424" y="3212976"/>
            <a:ext cx="118797" cy="2135432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/>
          <p:cNvCxnSpPr>
            <a:stCxn id="34" idx="1"/>
            <a:endCxn id="43" idx="5"/>
          </p:cNvCxnSpPr>
          <p:nvPr/>
        </p:nvCxnSpPr>
        <p:spPr>
          <a:xfrm>
            <a:off x="9816355" y="3305840"/>
            <a:ext cx="924264" cy="1280350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/>
          <p:cNvCxnSpPr>
            <a:stCxn id="38" idx="2"/>
            <a:endCxn id="43" idx="6"/>
          </p:cNvCxnSpPr>
          <p:nvPr/>
        </p:nvCxnSpPr>
        <p:spPr>
          <a:xfrm flipH="1">
            <a:off x="10947078" y="4028830"/>
            <a:ext cx="391365" cy="548494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38" idx="2"/>
            <a:endCxn id="45" idx="6"/>
          </p:cNvCxnSpPr>
          <p:nvPr/>
        </p:nvCxnSpPr>
        <p:spPr>
          <a:xfrm flipH="1">
            <a:off x="11215225" y="4028830"/>
            <a:ext cx="123218" cy="1868961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>
            <a:stCxn id="38" idx="2"/>
            <a:endCxn id="41" idx="0"/>
          </p:cNvCxnSpPr>
          <p:nvPr/>
        </p:nvCxnSpPr>
        <p:spPr>
          <a:xfrm flipH="1">
            <a:off x="10316114" y="4028830"/>
            <a:ext cx="1022329" cy="1614752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1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02903D07-7B01-4C24-912D-1C7193041C83}"/>
              </a:ext>
            </a:extLst>
          </p:cNvPr>
          <p:cNvSpPr txBox="1">
            <a:spLocks/>
          </p:cNvSpPr>
          <p:nvPr/>
        </p:nvSpPr>
        <p:spPr>
          <a:xfrm>
            <a:off x="911424" y="1349725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C1C0BB-F004-4CB1-813C-E61507040076}"/>
              </a:ext>
            </a:extLst>
          </p:cNvPr>
          <p:cNvSpPr/>
          <p:nvPr/>
        </p:nvSpPr>
        <p:spPr>
          <a:xfrm>
            <a:off x="2528023" y="6213515"/>
            <a:ext cx="67039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дендрограмма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dendrogram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0BFBCF3-74F1-4C96-9B09-1AE707E3A326}"/>
              </a:ext>
            </a:extLst>
          </p:cNvPr>
          <p:cNvCxnSpPr>
            <a:cxnSpLocks/>
          </p:cNvCxnSpPr>
          <p:nvPr/>
        </p:nvCxnSpPr>
        <p:spPr>
          <a:xfrm>
            <a:off x="2711624" y="2852936"/>
            <a:ext cx="820891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CE9FB5C-0200-4605-854F-C4CA2148719A}"/>
              </a:ext>
            </a:extLst>
          </p:cNvPr>
          <p:cNvSpPr/>
          <p:nvPr/>
        </p:nvSpPr>
        <p:spPr>
          <a:xfrm>
            <a:off x="983607" y="2060849"/>
            <a:ext cx="431873" cy="396044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результатов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074" y="1980406"/>
            <a:ext cx="111156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3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What is Hierarchical Clustering? - KDnuggets">
            <a:extLst>
              <a:ext uri="{FF2B5EF4-FFF2-40B4-BE49-F238E27FC236}">
                <a16:creationId xmlns:a16="http://schemas.microsoft.com/office/drawing/2014/main" id="{50B71D94-2C1E-43BC-BEBA-C3B052D3FD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977" y="2177464"/>
            <a:ext cx="9081998" cy="408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результатов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59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серии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263352" y="1595021"/>
            <a:ext cx="1234937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предварительную подготовку данных</a:t>
            </a:r>
            <a:endParaRPr lang="tr-T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Сначала </a:t>
            </a:r>
            <a:r>
              <a:rPr lang="ru-RU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Хэши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 Разные структуры деревьев, а потом уже 	бахнем ближайшие соседи</a:t>
            </a:r>
            <a:endParaRPr lang="en-US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</a:t>
            </a:r>
            <a:r>
              <a:rPr lang="tr-T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Components Analysis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Расстояние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Махаланобиса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SoftMax,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линейное преобразование оптимизированное под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	Ближайших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соседей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Распределение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perplexity,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Дивергенция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Кульбака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Лейблера</a:t>
            </a:r>
            <a:endParaRPr lang="en-US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://distill.pub/2016/misread-tsne/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00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результатов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6DD3CF-3A75-4C26-9310-BF77E8599FE4}"/>
              </a:ext>
            </a:extLst>
          </p:cNvPr>
          <p:cNvSpPr/>
          <p:nvPr/>
        </p:nvSpPr>
        <p:spPr>
          <a:xfrm>
            <a:off x="147549" y="5785995"/>
            <a:ext cx="62432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4D540B-FDA9-4CBD-A856-3C6386DD138F}"/>
              </a:ext>
            </a:extLst>
          </p:cNvPr>
          <p:cNvSpPr/>
          <p:nvPr/>
        </p:nvSpPr>
        <p:spPr>
          <a:xfrm>
            <a:off x="6489586" y="5716016"/>
            <a:ext cx="69311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C7EF5A3-A3DF-4D55-8905-C19B56CEA993}"/>
              </a:ext>
            </a:extLst>
          </p:cNvPr>
          <p:cNvSpPr/>
          <p:nvPr/>
        </p:nvSpPr>
        <p:spPr>
          <a:xfrm>
            <a:off x="6526485" y="6071775"/>
            <a:ext cx="53128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(Средняя связь)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0" y="1712420"/>
            <a:ext cx="3973398" cy="409421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3675" y="1689401"/>
            <a:ext cx="3932525" cy="405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2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2E79377-4BAD-4E0F-8E23-B59280931030}"/>
              </a:ext>
            </a:extLst>
          </p:cNvPr>
          <p:cNvSpPr/>
          <p:nvPr/>
        </p:nvSpPr>
        <p:spPr>
          <a:xfrm>
            <a:off x="-96688" y="2474265"/>
            <a:ext cx="12748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AgglomerativeClustering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distance_threshold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=0,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n_clusters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=None)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A929A6-4AD7-4F79-BDCD-EAC0C69B36E7}"/>
              </a:ext>
            </a:extLst>
          </p:cNvPr>
          <p:cNvSpPr/>
          <p:nvPr/>
        </p:nvSpPr>
        <p:spPr>
          <a:xfrm>
            <a:off x="28845" y="4040886"/>
            <a:ext cx="108046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.distances_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.children_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2BB0A2-3F2A-422E-94B5-3DE81175FA88}"/>
              </a:ext>
            </a:extLst>
          </p:cNvPr>
          <p:cNvSpPr/>
          <p:nvPr/>
        </p:nvSpPr>
        <p:spPr>
          <a:xfrm>
            <a:off x="-87276" y="2834698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.get_params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7BB2A2F-3B3D-41C9-9EFA-108DD55BDA73}"/>
              </a:ext>
            </a:extLst>
          </p:cNvPr>
          <p:cNvSpPr/>
          <p:nvPr/>
        </p:nvSpPr>
        <p:spPr>
          <a:xfrm>
            <a:off x="2464754" y="3002570"/>
            <a:ext cx="11341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AgglomerativeClustering(affinity='euclidean', compute_full_tree='auto',                        connectivity=None,distance_threshold=0,linkage='ward', memory=None,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 </a:t>
            </a:r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n_clusters=None)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191A0E-9D59-4BF2-8798-89B5CF37E472}"/>
              </a:ext>
            </a:extLst>
          </p:cNvPr>
          <p:cNvSpPr/>
          <p:nvPr/>
        </p:nvSpPr>
        <p:spPr>
          <a:xfrm>
            <a:off x="426541" y="1945960"/>
            <a:ext cx="1000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sklearn.cluster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AgglomerativeClustering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E1F8897-525B-4865-97FA-F09AC8E69C85}"/>
              </a:ext>
            </a:extLst>
          </p:cNvPr>
          <p:cNvSpPr/>
          <p:nvPr/>
        </p:nvSpPr>
        <p:spPr>
          <a:xfrm>
            <a:off x="392244" y="4871883"/>
            <a:ext cx="11341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scipy.cluster.hierarchy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dendrogram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6EF3000-3600-4A2A-A47A-F7792C52FF9F}"/>
              </a:ext>
            </a:extLst>
          </p:cNvPr>
          <p:cNvSpPr/>
          <p:nvPr/>
        </p:nvSpPr>
        <p:spPr>
          <a:xfrm>
            <a:off x="28845" y="5274016"/>
            <a:ext cx="6636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dendrogram(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np.column_stack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([c, d])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7A2CF0C-ACE9-41EC-A0EE-3F96A9BF6600}"/>
              </a:ext>
            </a:extLst>
          </p:cNvPr>
          <p:cNvSpPr/>
          <p:nvPr/>
        </p:nvSpPr>
        <p:spPr>
          <a:xfrm>
            <a:off x="28845" y="5644128"/>
            <a:ext cx="127486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AgglomerativeClustering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distance_threshold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=dt,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n_clusters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=None)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F189154-083F-4754-8E7E-F60AD7E0A251}"/>
              </a:ext>
            </a:extLst>
          </p:cNvPr>
          <p:cNvSpPr/>
          <p:nvPr/>
        </p:nvSpPr>
        <p:spPr>
          <a:xfrm>
            <a:off x="23456" y="6396335"/>
            <a:ext cx="5161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labels=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model.fit_predict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A6E0FF-1E53-4D7C-8BE1-FA4B7BEE9A33}"/>
              </a:ext>
            </a:extLst>
          </p:cNvPr>
          <p:cNvSpPr/>
          <p:nvPr/>
        </p:nvSpPr>
        <p:spPr>
          <a:xfrm>
            <a:off x="-36968" y="3374266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C90110D-E1BB-499C-9A55-C5CC66C79341}"/>
              </a:ext>
            </a:extLst>
          </p:cNvPr>
          <p:cNvSpPr/>
          <p:nvPr/>
        </p:nvSpPr>
        <p:spPr>
          <a:xfrm>
            <a:off x="37333" y="6048698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91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  <p:bldP spid="18" grpId="0"/>
      <p:bldP spid="3" grpId="0"/>
      <p:bldP spid="11" grpId="0"/>
      <p:bldP spid="6" grpId="0"/>
      <p:bldP spid="7" grpId="0"/>
      <p:bldP spid="19" grpId="0"/>
      <p:bldP spid="13" grpId="0"/>
      <p:bldP spid="15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375" y="873070"/>
            <a:ext cx="11453109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776300" y="134972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259514" y="1861515"/>
            <a:ext cx="1167297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Базовая и понятная идея алгоритма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Высокая пространственная и временная сложность для иерархической кластеризации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Разновидность метрики расстояния (связи) имеет свои достоинства и недостатки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иерархической кластеризации нет математической целевой функции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52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087" y="1119780"/>
            <a:ext cx="76328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2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740" y="923917"/>
            <a:ext cx="11377264" cy="827739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Density-Based Spatial Clustering of Applications with Noise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Овал 15">
            <a:extLst>
              <a:ext uri="{FF2B5EF4-FFF2-40B4-BE49-F238E27FC236}">
                <a16:creationId xmlns:a16="http://schemas.microsoft.com/office/drawing/2014/main" id="{4D4F9298-8F56-435D-BFEC-66C214E6314D}"/>
              </a:ext>
            </a:extLst>
          </p:cNvPr>
          <p:cNvSpPr/>
          <p:nvPr/>
        </p:nvSpPr>
        <p:spPr>
          <a:xfrm rot="6602461" flipH="1">
            <a:off x="10154873" y="4515729"/>
            <a:ext cx="288000" cy="288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2F662F3-0A87-421B-9762-EEABFF46D598}"/>
              </a:ext>
            </a:extLst>
          </p:cNvPr>
          <p:cNvSpPr/>
          <p:nvPr/>
        </p:nvSpPr>
        <p:spPr>
          <a:xfrm rot="6602461" flipH="1">
            <a:off x="11213064" y="3671447"/>
            <a:ext cx="288000" cy="288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144F8758-343A-4468-81B7-ABCE5FF761AD}"/>
              </a:ext>
            </a:extLst>
          </p:cNvPr>
          <p:cNvSpPr/>
          <p:nvPr/>
        </p:nvSpPr>
        <p:spPr>
          <a:xfrm rot="6602461" flipH="1">
            <a:off x="9785617" y="2858734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FF54537E-203B-44E0-B324-7DFACD32E21F}"/>
              </a:ext>
            </a:extLst>
          </p:cNvPr>
          <p:cNvSpPr/>
          <p:nvPr/>
        </p:nvSpPr>
        <p:spPr>
          <a:xfrm rot="6602461" flipH="1">
            <a:off x="10859736" y="4515727"/>
            <a:ext cx="288000" cy="288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60D536D-3D09-4E9E-B8DB-C53485C84522}"/>
              </a:ext>
            </a:extLst>
          </p:cNvPr>
          <p:cNvSpPr/>
          <p:nvPr/>
        </p:nvSpPr>
        <p:spPr>
          <a:xfrm rot="6602461" flipH="1">
            <a:off x="10800976" y="5096145"/>
            <a:ext cx="288000" cy="288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D323C588-3A75-4B78-A9B0-20ED1AAA1E8F}"/>
              </a:ext>
            </a:extLst>
          </p:cNvPr>
          <p:cNvSpPr/>
          <p:nvPr/>
        </p:nvSpPr>
        <p:spPr>
          <a:xfrm rot="6602461" flipH="1">
            <a:off x="9336149" y="2085170"/>
            <a:ext cx="288000" cy="288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8EE3D3F3-825A-4EAF-861E-A99FE2B862E9}"/>
              </a:ext>
            </a:extLst>
          </p:cNvPr>
          <p:cNvSpPr/>
          <p:nvPr/>
        </p:nvSpPr>
        <p:spPr>
          <a:xfrm rot="6602461" flipH="1">
            <a:off x="9389424" y="3302189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FF8B1B0A-F9EF-4C6E-9DBE-13542EDEC04F}"/>
              </a:ext>
            </a:extLst>
          </p:cNvPr>
          <p:cNvSpPr/>
          <p:nvPr/>
        </p:nvSpPr>
        <p:spPr>
          <a:xfrm rot="6602461" flipH="1">
            <a:off x="9898236" y="3466977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74604B0-53CC-4D00-8178-BC0842468D6D}"/>
              </a:ext>
            </a:extLst>
          </p:cNvPr>
          <p:cNvSpPr/>
          <p:nvPr/>
        </p:nvSpPr>
        <p:spPr>
          <a:xfrm>
            <a:off x="416106" y="2166774"/>
            <a:ext cx="845371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огромном зале толпа людей отмечает чей-то день рождения. Кто-то слоняется один, а большинство - с друзьями. Некоторые компании просто толпятся, некоторые - поют или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танцуют.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Мы хотим разделить людей в комнате на группы.</a:t>
            </a:r>
          </a:p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Задача - различать группы таких разных форм и не забывать об одиночках.</a:t>
            </a:r>
          </a:p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Определим, что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рядом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 определенным человеком собралась толпа, если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рядом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 ним стоит еще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несколько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человек.</a:t>
            </a: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BF4C98C-C7A5-4C43-8C83-B6A60F60D254}"/>
              </a:ext>
            </a:extLst>
          </p:cNvPr>
          <p:cNvSpPr/>
          <p:nvPr/>
        </p:nvSpPr>
        <p:spPr>
          <a:xfrm>
            <a:off x="9984432" y="4260771"/>
            <a:ext cx="1388562" cy="124491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8EE2D7C-C8DC-4528-962B-BA8D237CA4AC}"/>
              </a:ext>
            </a:extLst>
          </p:cNvPr>
          <p:cNvSpPr/>
          <p:nvPr/>
        </p:nvSpPr>
        <p:spPr>
          <a:xfrm>
            <a:off x="9151381" y="2668874"/>
            <a:ext cx="1388562" cy="1244915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206826E-475F-4B88-BEF0-6ABDA46A06D7}"/>
              </a:ext>
            </a:extLst>
          </p:cNvPr>
          <p:cNvSpPr/>
          <p:nvPr/>
        </p:nvSpPr>
        <p:spPr>
          <a:xfrm>
            <a:off x="436164" y="1562442"/>
            <a:ext cx="11763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Пространственная кластеризация на основе плотности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 учетом шума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081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D323C588-3A75-4B78-A9B0-20ED1AAA1E8F}"/>
              </a:ext>
            </a:extLst>
          </p:cNvPr>
          <p:cNvSpPr/>
          <p:nvPr/>
        </p:nvSpPr>
        <p:spPr>
          <a:xfrm rot="6602461" flipH="1">
            <a:off x="5349933" y="4910990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8EE2D7C-C8DC-4528-962B-BA8D237CA4AC}"/>
              </a:ext>
            </a:extLst>
          </p:cNvPr>
          <p:cNvSpPr/>
          <p:nvPr/>
        </p:nvSpPr>
        <p:spPr>
          <a:xfrm>
            <a:off x="4079776" y="3686990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C935B43-894F-4642-BB8E-73DA2276C614}"/>
              </a:ext>
            </a:extLst>
          </p:cNvPr>
          <p:cNvSpPr txBox="1">
            <a:spLocks/>
          </p:cNvSpPr>
          <p:nvPr/>
        </p:nvSpPr>
        <p:spPr>
          <a:xfrm>
            <a:off x="196740" y="923917"/>
            <a:ext cx="1137726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Epsilon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Min Points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BFBD6B5-42FA-485C-A510-1431F1BACCE3}"/>
              </a:ext>
            </a:extLst>
          </p:cNvPr>
          <p:cNvSpPr/>
          <p:nvPr/>
        </p:nvSpPr>
        <p:spPr>
          <a:xfrm>
            <a:off x="328405" y="1803286"/>
            <a:ext cx="10801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—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Максимальное расстояние, на котором точка может находиться от другой точки, чтобы считаться соседней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AB8033E-FA31-4581-B082-B7A66BB1C93A}"/>
              </a:ext>
            </a:extLst>
          </p:cNvPr>
          <p:cNvSpPr/>
          <p:nvPr/>
        </p:nvSpPr>
        <p:spPr>
          <a:xfrm>
            <a:off x="248796" y="2804839"/>
            <a:ext cx="109656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 Points 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—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Количество точек, которое необходимо «собрать» в диапазоне </a:t>
            </a:r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чтобы они считались кластером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C3721D3-D590-4970-8CE1-2CF233FCC35F}"/>
                  </a:ext>
                </a:extLst>
              </p:cNvPr>
              <p:cNvSpPr/>
              <p:nvPr/>
            </p:nvSpPr>
            <p:spPr>
              <a:xfrm>
                <a:off x="3210426" y="6253971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C3721D3-D590-4970-8CE1-2CF233FC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426" y="6253971"/>
                <a:ext cx="5461722" cy="485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442754B5-8449-475B-8E2A-5C28576AEDB7}"/>
              </a:ext>
            </a:extLst>
          </p:cNvPr>
          <p:cNvCxnSpPr>
            <a:cxnSpLocks/>
            <a:stCxn id="22" idx="0"/>
            <a:endCxn id="24" idx="6"/>
          </p:cNvCxnSpPr>
          <p:nvPr/>
        </p:nvCxnSpPr>
        <p:spPr>
          <a:xfrm flipV="1">
            <a:off x="5419753" y="4946990"/>
            <a:ext cx="1180023" cy="12337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352F553-32C0-4D5B-9B0A-BFC9D392C452}"/>
              </a:ext>
            </a:extLst>
          </p:cNvPr>
          <p:cNvSpPr/>
          <p:nvPr/>
        </p:nvSpPr>
        <p:spPr>
          <a:xfrm>
            <a:off x="4702670" y="4028713"/>
            <a:ext cx="13933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Radius</a:t>
            </a:r>
            <a:endParaRPr lang="ru-RU" sz="240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58E6B80-309C-407F-B457-8F73E0A7AA4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27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/>
      <p:bldP spid="13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D323C588-3A75-4B78-A9B0-20ED1AAA1E8F}"/>
              </a:ext>
            </a:extLst>
          </p:cNvPr>
          <p:cNvSpPr/>
          <p:nvPr/>
        </p:nvSpPr>
        <p:spPr>
          <a:xfrm rot="6602461" flipH="1">
            <a:off x="9850879" y="3005069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8EE2D7C-C8DC-4528-962B-BA8D237CA4AC}"/>
              </a:ext>
            </a:extLst>
          </p:cNvPr>
          <p:cNvSpPr/>
          <p:nvPr/>
        </p:nvSpPr>
        <p:spPr>
          <a:xfrm>
            <a:off x="8626878" y="1823514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C935B43-894F-4642-BB8E-73DA2276C614}"/>
              </a:ext>
            </a:extLst>
          </p:cNvPr>
          <p:cNvSpPr txBox="1">
            <a:spLocks/>
          </p:cNvSpPr>
          <p:nvPr/>
        </p:nvSpPr>
        <p:spPr>
          <a:xfrm>
            <a:off x="196740" y="923917"/>
            <a:ext cx="1137726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AB8033E-FA31-4581-B082-B7A66BB1C93A}"/>
              </a:ext>
            </a:extLst>
          </p:cNvPr>
          <p:cNvSpPr/>
          <p:nvPr/>
        </p:nvSpPr>
        <p:spPr>
          <a:xfrm>
            <a:off x="195644" y="1725630"/>
            <a:ext cx="109656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 Points 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4</a:t>
            </a:r>
            <a:endParaRPr lang="ru-RU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EE9586E-D165-4AB8-8592-A00683F36A68}"/>
              </a:ext>
            </a:extLst>
          </p:cNvPr>
          <p:cNvSpPr/>
          <p:nvPr/>
        </p:nvSpPr>
        <p:spPr>
          <a:xfrm rot="6602461" flipH="1">
            <a:off x="9850574" y="4210938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D7AF9D91-2428-4CFF-95AC-B259757E69A8}"/>
              </a:ext>
            </a:extLst>
          </p:cNvPr>
          <p:cNvSpPr/>
          <p:nvPr/>
        </p:nvSpPr>
        <p:spPr>
          <a:xfrm rot="6602461" flipH="1">
            <a:off x="8678138" y="3007110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288A2C67-FEB1-45F6-94DC-0C6FC6060C5D}"/>
              </a:ext>
            </a:extLst>
          </p:cNvPr>
          <p:cNvSpPr/>
          <p:nvPr/>
        </p:nvSpPr>
        <p:spPr>
          <a:xfrm rot="6602461" flipH="1">
            <a:off x="8773079" y="4498970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DB6828A-77CF-43A7-A6F5-67D90902C15D}"/>
              </a:ext>
            </a:extLst>
          </p:cNvPr>
          <p:cNvSpPr/>
          <p:nvPr/>
        </p:nvSpPr>
        <p:spPr>
          <a:xfrm rot="6602461" flipH="1">
            <a:off x="7918277" y="4600159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F9A09CAE-BC3B-4799-9C56-34A6805A3006}"/>
              </a:ext>
            </a:extLst>
          </p:cNvPr>
          <p:cNvSpPr/>
          <p:nvPr/>
        </p:nvSpPr>
        <p:spPr>
          <a:xfrm rot="6602461" flipH="1">
            <a:off x="7954754" y="3583751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CA105B94-D043-4C16-B4B6-FC102BC171C9}"/>
              </a:ext>
            </a:extLst>
          </p:cNvPr>
          <p:cNvSpPr/>
          <p:nvPr/>
        </p:nvSpPr>
        <p:spPr>
          <a:xfrm rot="6602461" flipH="1">
            <a:off x="10288401" y="6392968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7A371480-BDE5-4943-BAAD-997EC64AFF93}"/>
              </a:ext>
            </a:extLst>
          </p:cNvPr>
          <p:cNvSpPr/>
          <p:nvPr/>
        </p:nvSpPr>
        <p:spPr>
          <a:xfrm rot="6602461" flipH="1">
            <a:off x="1209613" y="2949625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7C800C1-630C-498E-9AE6-5E70AD80D866}"/>
              </a:ext>
            </a:extLst>
          </p:cNvPr>
          <p:cNvSpPr/>
          <p:nvPr/>
        </p:nvSpPr>
        <p:spPr>
          <a:xfrm rot="6602461" flipH="1">
            <a:off x="1929693" y="3449375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3FFAC8FF-1C2A-4BA0-A5FA-F3482D2947BA}"/>
              </a:ext>
            </a:extLst>
          </p:cNvPr>
          <p:cNvSpPr/>
          <p:nvPr/>
        </p:nvSpPr>
        <p:spPr>
          <a:xfrm rot="6602461" flipH="1">
            <a:off x="2505757" y="2688433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6AA970B6-F76A-4D97-BF78-2E03B7A813FA}"/>
              </a:ext>
            </a:extLst>
          </p:cNvPr>
          <p:cNvSpPr/>
          <p:nvPr/>
        </p:nvSpPr>
        <p:spPr>
          <a:xfrm rot="6602461" flipH="1">
            <a:off x="2793789" y="539332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358D81CC-75BA-4B14-A1DA-1190D6DA71C8}"/>
              </a:ext>
            </a:extLst>
          </p:cNvPr>
          <p:cNvSpPr/>
          <p:nvPr/>
        </p:nvSpPr>
        <p:spPr>
          <a:xfrm rot="6602461" flipH="1">
            <a:off x="3369853" y="4498968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F3ECA68-16BC-4A17-8DE8-16AFEB5E2168}"/>
              </a:ext>
            </a:extLst>
          </p:cNvPr>
          <p:cNvSpPr/>
          <p:nvPr/>
        </p:nvSpPr>
        <p:spPr>
          <a:xfrm rot="6602461" flipH="1">
            <a:off x="4161941" y="5439481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5D9CFAB-3CE8-47C2-86B5-FBD5190CBF86}"/>
              </a:ext>
            </a:extLst>
          </p:cNvPr>
          <p:cNvSpPr/>
          <p:nvPr/>
        </p:nvSpPr>
        <p:spPr>
          <a:xfrm rot="6602461" flipH="1">
            <a:off x="1930360" y="6031446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45A65236-6F35-4C9C-BFA6-52E9CDCB79C3}"/>
              </a:ext>
            </a:extLst>
          </p:cNvPr>
          <p:cNvSpPr/>
          <p:nvPr/>
        </p:nvSpPr>
        <p:spPr>
          <a:xfrm rot="6602461" flipH="1">
            <a:off x="3585878" y="6300653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87D98E1D-31DD-4AD7-8382-612CF513E164}"/>
              </a:ext>
            </a:extLst>
          </p:cNvPr>
          <p:cNvSpPr/>
          <p:nvPr/>
        </p:nvSpPr>
        <p:spPr>
          <a:xfrm rot="6602461" flipH="1">
            <a:off x="1779995" y="5023333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DC61F4D8-4B61-41AE-8170-3585482256A5}"/>
              </a:ext>
            </a:extLst>
          </p:cNvPr>
          <p:cNvSpPr/>
          <p:nvPr/>
        </p:nvSpPr>
        <p:spPr>
          <a:xfrm>
            <a:off x="7454138" y="1823514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6BC9180B-9016-4E15-9466-F827CC2252FA}"/>
              </a:ext>
            </a:extLst>
          </p:cNvPr>
          <p:cNvSpPr/>
          <p:nvPr/>
        </p:nvSpPr>
        <p:spPr>
          <a:xfrm>
            <a:off x="8634074" y="2955480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0C16D4BE-7F15-45AE-8586-A9BB01B86440}"/>
              </a:ext>
            </a:extLst>
          </p:cNvPr>
          <p:cNvSpPr/>
          <p:nvPr/>
        </p:nvSpPr>
        <p:spPr>
          <a:xfrm>
            <a:off x="7614408" y="3155228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0E7DDBC7-C06B-4C0D-AB15-5984A050DA53}"/>
              </a:ext>
            </a:extLst>
          </p:cNvPr>
          <p:cNvSpPr/>
          <p:nvPr/>
        </p:nvSpPr>
        <p:spPr>
          <a:xfrm>
            <a:off x="6822320" y="2511225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8F83912F-C1D9-4449-8A9E-9EAE078DC30E}"/>
              </a:ext>
            </a:extLst>
          </p:cNvPr>
          <p:cNvSpPr/>
          <p:nvPr/>
        </p:nvSpPr>
        <p:spPr>
          <a:xfrm>
            <a:off x="6658967" y="3419277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53139275-A0A0-48C9-A359-A1A8983E3E65}"/>
              </a:ext>
            </a:extLst>
          </p:cNvPr>
          <p:cNvSpPr/>
          <p:nvPr/>
        </p:nvSpPr>
        <p:spPr>
          <a:xfrm>
            <a:off x="1575001" y="4161096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72F9A7E1-D383-45D1-91DB-8975B5768AD5}"/>
              </a:ext>
            </a:extLst>
          </p:cNvPr>
          <p:cNvSpPr/>
          <p:nvPr/>
        </p:nvSpPr>
        <p:spPr>
          <a:xfrm>
            <a:off x="2099695" y="3274968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F99E2252-0A1F-447C-9384-EF7C7EC9E9A5}"/>
              </a:ext>
            </a:extLst>
          </p:cNvPr>
          <p:cNvSpPr/>
          <p:nvPr/>
        </p:nvSpPr>
        <p:spPr>
          <a:xfrm>
            <a:off x="2933688" y="4209006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CB4DF24F-7B4C-4790-90C5-B33D6060A1FB}"/>
              </a:ext>
            </a:extLst>
          </p:cNvPr>
          <p:cNvSpPr/>
          <p:nvPr/>
        </p:nvSpPr>
        <p:spPr>
          <a:xfrm>
            <a:off x="2123554" y="4978032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854FBDA2-BA65-4260-8B43-491A4EED5DB6}"/>
              </a:ext>
            </a:extLst>
          </p:cNvPr>
          <p:cNvSpPr/>
          <p:nvPr/>
        </p:nvSpPr>
        <p:spPr>
          <a:xfrm>
            <a:off x="801772" y="4767623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4BDD0B43-5FBB-4D87-997A-2A0764D75F53}"/>
              </a:ext>
            </a:extLst>
          </p:cNvPr>
          <p:cNvSpPr/>
          <p:nvPr/>
        </p:nvSpPr>
        <p:spPr>
          <a:xfrm>
            <a:off x="598055" y="3737874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C413B03F-6F61-4A06-9BF1-41527A820702}"/>
              </a:ext>
            </a:extLst>
          </p:cNvPr>
          <p:cNvSpPr/>
          <p:nvPr/>
        </p:nvSpPr>
        <p:spPr>
          <a:xfrm>
            <a:off x="1499183" y="2740872"/>
            <a:ext cx="899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Шум</a:t>
            </a:r>
            <a:endParaRPr lang="ru-RU" sz="2400" dirty="0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80571DA7-CC00-41C8-9E5C-A6F548DE66B1}"/>
              </a:ext>
            </a:extLst>
          </p:cNvPr>
          <p:cNvSpPr/>
          <p:nvPr/>
        </p:nvSpPr>
        <p:spPr>
          <a:xfrm>
            <a:off x="9089324" y="6198135"/>
            <a:ext cx="899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Шум</a:t>
            </a:r>
            <a:endParaRPr lang="ru-RU" sz="2400" dirty="0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9FC613A4-017B-4C27-92F7-461D34B2425E}"/>
              </a:ext>
            </a:extLst>
          </p:cNvPr>
          <p:cNvSpPr/>
          <p:nvPr/>
        </p:nvSpPr>
        <p:spPr>
          <a:xfrm>
            <a:off x="2207677" y="3625751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A56F512E-97F2-45EF-8341-A624A0FDA332}"/>
              </a:ext>
            </a:extLst>
          </p:cNvPr>
          <p:cNvSpPr/>
          <p:nvPr/>
        </p:nvSpPr>
        <p:spPr>
          <a:xfrm>
            <a:off x="3325828" y="6246259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5C5EA23B-9C02-4978-8028-0B72E17146D8}"/>
              </a:ext>
            </a:extLst>
          </p:cNvPr>
          <p:cNvSpPr/>
          <p:nvPr/>
        </p:nvSpPr>
        <p:spPr>
          <a:xfrm>
            <a:off x="5914608" y="4864655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88754498-77C8-4D0D-AAF1-4824BDE72FC1}"/>
              </a:ext>
            </a:extLst>
          </p:cNvPr>
          <p:cNvSpPr/>
          <p:nvPr/>
        </p:nvSpPr>
        <p:spPr>
          <a:xfrm>
            <a:off x="8819350" y="2245614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4BBB8D7E-63C7-4E20-82D0-B91488F271B0}"/>
              </a:ext>
            </a:extLst>
          </p:cNvPr>
          <p:cNvSpPr/>
          <p:nvPr/>
        </p:nvSpPr>
        <p:spPr>
          <a:xfrm rot="6602461" flipH="1">
            <a:off x="9735984" y="2887783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75233318-1453-4F90-8BC7-F458F26EF94C}"/>
              </a:ext>
            </a:extLst>
          </p:cNvPr>
          <p:cNvSpPr/>
          <p:nvPr/>
        </p:nvSpPr>
        <p:spPr>
          <a:xfrm rot="6602461" flipH="1">
            <a:off x="9784690" y="4102938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68B134FA-D713-4CE1-A568-01F37744229F}"/>
              </a:ext>
            </a:extLst>
          </p:cNvPr>
          <p:cNvSpPr/>
          <p:nvPr/>
        </p:nvSpPr>
        <p:spPr>
          <a:xfrm rot="6602461" flipH="1">
            <a:off x="7802475" y="4472436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231B3FD4-A6F0-4551-A6CC-29B72831E210}"/>
              </a:ext>
            </a:extLst>
          </p:cNvPr>
          <p:cNvSpPr/>
          <p:nvPr/>
        </p:nvSpPr>
        <p:spPr>
          <a:xfrm rot="6602461" flipH="1">
            <a:off x="8597305" y="2887784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61F217E3-AE1E-45E5-A8F6-54FB02EEDF08}"/>
              </a:ext>
            </a:extLst>
          </p:cNvPr>
          <p:cNvSpPr/>
          <p:nvPr/>
        </p:nvSpPr>
        <p:spPr>
          <a:xfrm rot="6602461" flipH="1">
            <a:off x="3494329" y="6258818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6F0670E7-F411-4F95-9653-B54073F4B638}"/>
              </a:ext>
            </a:extLst>
          </p:cNvPr>
          <p:cNvSpPr/>
          <p:nvPr/>
        </p:nvSpPr>
        <p:spPr>
          <a:xfrm rot="6602461" flipH="1">
            <a:off x="4066918" y="5325006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9E84388E-5531-4829-87E2-8D481D37D3A5}"/>
              </a:ext>
            </a:extLst>
          </p:cNvPr>
          <p:cNvSpPr/>
          <p:nvPr/>
        </p:nvSpPr>
        <p:spPr>
          <a:xfrm rot="6602461" flipH="1">
            <a:off x="3269038" y="4372636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7B6D9820-D1CB-400F-8F2A-C23D160445E5}"/>
              </a:ext>
            </a:extLst>
          </p:cNvPr>
          <p:cNvSpPr/>
          <p:nvPr/>
        </p:nvSpPr>
        <p:spPr>
          <a:xfrm rot="6602461" flipH="1">
            <a:off x="1810465" y="5907549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04FD0745-D823-46C2-A4A4-DD0015A4EDE3}"/>
              </a:ext>
            </a:extLst>
          </p:cNvPr>
          <p:cNvSpPr/>
          <p:nvPr/>
        </p:nvSpPr>
        <p:spPr>
          <a:xfrm rot="6602461" flipH="1">
            <a:off x="1679008" y="4939928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652C721-8ABE-4FCC-B68B-FB1A1A0F6D7F}"/>
              </a:ext>
            </a:extLst>
          </p:cNvPr>
          <p:cNvSpPr/>
          <p:nvPr/>
        </p:nvSpPr>
        <p:spPr>
          <a:xfrm rot="6602461" flipH="1">
            <a:off x="2547594" y="5154584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7B19AC3D-995D-440A-9134-31B8B21CEB8E}"/>
              </a:ext>
            </a:extLst>
          </p:cNvPr>
          <p:cNvSpPr/>
          <p:nvPr/>
        </p:nvSpPr>
        <p:spPr>
          <a:xfrm rot="6602461" flipH="1">
            <a:off x="7715718" y="3292590"/>
            <a:ext cx="540000" cy="540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60F597A6-EB15-402D-A483-DFBA3EA30F54}"/>
              </a:ext>
            </a:extLst>
          </p:cNvPr>
          <p:cNvSpPr/>
          <p:nvPr/>
        </p:nvSpPr>
        <p:spPr>
          <a:xfrm rot="6602461" flipH="1">
            <a:off x="8506458" y="4260658"/>
            <a:ext cx="540000" cy="540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C7D28730-D5E7-4613-90EA-5DF3C80926E2}"/>
              </a:ext>
            </a:extLst>
          </p:cNvPr>
          <p:cNvSpPr/>
          <p:nvPr/>
        </p:nvSpPr>
        <p:spPr>
          <a:xfrm>
            <a:off x="4873631" y="3052755"/>
            <a:ext cx="2723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Основная точка</a:t>
            </a:r>
            <a:endParaRPr lang="ru-RU" sz="2400" dirty="0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5DA30567-424A-4DF5-AFC8-08B815F4EC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92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3" grpId="0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/>
      <p:bldP spid="6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C935B43-894F-4642-BB8E-73DA2276C614}"/>
              </a:ext>
            </a:extLst>
          </p:cNvPr>
          <p:cNvSpPr txBox="1">
            <a:spLocks/>
          </p:cNvSpPr>
          <p:nvPr/>
        </p:nvSpPr>
        <p:spPr>
          <a:xfrm>
            <a:off x="196740" y="923917"/>
            <a:ext cx="1137726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5DA30567-424A-4DF5-AFC8-08B815F4EC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Density-Based Spatial Cluster of Applications with Noise (DBSCAN)">
            <a:extLst>
              <a:ext uri="{FF2B5EF4-FFF2-40B4-BE49-F238E27FC236}">
                <a16:creationId xmlns:a16="http://schemas.microsoft.com/office/drawing/2014/main" id="{95813778-4731-4465-B460-FC92D691EC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478" y="1791066"/>
            <a:ext cx="5078963" cy="495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2E79377-4BAD-4E0F-8E23-B59280931030}"/>
              </a:ext>
            </a:extLst>
          </p:cNvPr>
          <p:cNvSpPr/>
          <p:nvPr/>
        </p:nvSpPr>
        <p:spPr>
          <a:xfrm>
            <a:off x="37333" y="2383016"/>
            <a:ext cx="12748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db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DBSCAN(eps=0.2,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min_samples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=10)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DA929A6-4AD7-4F79-BDCD-EAC0C69B36E7}"/>
              </a:ext>
            </a:extLst>
          </p:cNvPr>
          <p:cNvSpPr/>
          <p:nvPr/>
        </p:nvSpPr>
        <p:spPr>
          <a:xfrm>
            <a:off x="281415" y="4501759"/>
            <a:ext cx="108046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labels =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db.labels_</a:t>
            </a: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core =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db.core_sample_indices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2BB0A2-3F2A-422E-94B5-3DE81175FA88}"/>
              </a:ext>
            </a:extLst>
          </p:cNvPr>
          <p:cNvSpPr/>
          <p:nvPr/>
        </p:nvSpPr>
        <p:spPr>
          <a:xfrm>
            <a:off x="32581" y="2939115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db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.get_params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7BB2A2F-3B3D-41C9-9EFA-108DD55BDA73}"/>
              </a:ext>
            </a:extLst>
          </p:cNvPr>
          <p:cNvSpPr/>
          <p:nvPr/>
        </p:nvSpPr>
        <p:spPr>
          <a:xfrm>
            <a:off x="2495600" y="3335343"/>
            <a:ext cx="11341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DBSCAN(algorithm='auto', eps=0.2, leaf_size=30, metric='euclidean', metric_params=None, min_samples=10, n_jobs=None, p=None)</a:t>
            </a:r>
            <a:endParaRPr lang="ru-RU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7A6E0FF-1E53-4D7C-8BE1-FA4B7BEE9A33}"/>
              </a:ext>
            </a:extLst>
          </p:cNvPr>
          <p:cNvSpPr/>
          <p:nvPr/>
        </p:nvSpPr>
        <p:spPr>
          <a:xfrm>
            <a:off x="281415" y="3819244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db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8EE5F2B-CC70-4A6E-BC0B-112E37774CDE}"/>
              </a:ext>
            </a:extLst>
          </p:cNvPr>
          <p:cNvSpPr/>
          <p:nvPr/>
        </p:nvSpPr>
        <p:spPr>
          <a:xfrm>
            <a:off x="121017" y="1935247"/>
            <a:ext cx="6452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sklearn.cluster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DBSCAN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29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  <p:bldP spid="18" grpId="0"/>
      <p:bldP spid="3" grpId="0"/>
      <p:bldP spid="11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1900392" y="136368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19336" y="1427180"/>
            <a:ext cx="12192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Требуется минимальное знание для определения входных параметров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неспособность соединять кластеры через «отверстия» и, наоборот, способность (ошибочно) соединять отдельные кластеры через густонаселенные «шумовые» мосты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Может обнаруживать скопления любой формы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Неприятности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Могут возникнуть проблемы с данными более высокой размерности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03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ChatGPT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рекоммендует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0" y="1086954"/>
            <a:ext cx="12192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There are several other clustering methods that you can use depending on your data and the problem you are trying to solve. Here are some popular alternatives to k-means clustering: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Hierarchical Clustering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This method builds a hierarchy of clusters by iteratively merging or splitting the clusters based on the similarity between the data points. It can be agglomerative (bottom-up) or divisive (top-down).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Density-Based Spatial Clustering of Applications with Noise; it is a density-based clustering algorithm that groups together the regions of high-density data points into clusters. It is suitable for data that are not well approximated by globular clusters and for clustering problems where the clusters have non-uniform density.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Gaussian Mixture Model: This method uses a mixture of Gaussian distributions to fit the data and assigns each data point to the cluster with the highest probability of belonging to that cluster. It can handle non-spherical data, overlapping clusters, and has a soft assignment of data points to clusters.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Spectral Clustering: This method uses the spectral decomposition of the similarity matrix of the data points to perform clustering. It can handle non-spherical clusters and non-linearly separable data.</a:t>
            </a:r>
          </a:p>
          <a:p>
            <a:endParaRPr lang="en-US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33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722423" y="1361512"/>
            <a:ext cx="105131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Связи, </a:t>
            </a:r>
            <a:r>
              <a:rPr lang="ru-RU" sz="32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Дендрограмма</a:t>
            </a:r>
            <a:endParaRPr lang="en-US" sz="32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endParaRPr lang="ru-RU" sz="32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epsilon, min points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шум и не шум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70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087" y="1119780"/>
            <a:ext cx="76328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endParaRPr lang="ru-RU" sz="32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335360" y="5085184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2902968" y="5239756"/>
            <a:ext cx="92890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выдает номер 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кластера для каждой точки</a:t>
            </a:r>
          </a:p>
        </p:txBody>
      </p:sp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428B3BE8-654D-48E1-A778-BAE8E04DF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521" y="1592102"/>
            <a:ext cx="4032448" cy="2931826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D5FFF451-92C6-4DC5-9033-E963FB5FE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513" y="1565798"/>
            <a:ext cx="4114463" cy="298443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4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9A87B2A-AE8C-49BA-AD7F-BC8F648A0B0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/>
              <p:nvPr/>
            </p:nvSpPr>
            <p:spPr>
              <a:xfrm>
                <a:off x="966787" y="1149553"/>
                <a:ext cx="1637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87" y="1149553"/>
                <a:ext cx="1637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/>
              <p:nvPr/>
            </p:nvSpPr>
            <p:spPr>
              <a:xfrm>
                <a:off x="152534" y="1736602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34" y="1736602"/>
                <a:ext cx="5461722" cy="485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571D4E9-DE58-4F03-9892-6F50DB6E14B7}"/>
              </a:ext>
            </a:extLst>
          </p:cNvPr>
          <p:cNvSpPr/>
          <p:nvPr/>
        </p:nvSpPr>
        <p:spPr>
          <a:xfrm>
            <a:off x="5041437" y="1829362"/>
            <a:ext cx="3120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Евклидово расстояние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/>
              <p:nvPr/>
            </p:nvSpPr>
            <p:spPr>
              <a:xfrm>
                <a:off x="152534" y="2318340"/>
                <a:ext cx="5069836" cy="469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34" y="2318340"/>
                <a:ext cx="5069836" cy="469616"/>
              </a:xfrm>
              <a:prstGeom prst="rect">
                <a:avLst/>
              </a:prstGeom>
              <a:blipFill>
                <a:blip r:embed="rId6"/>
                <a:stretch>
                  <a:fillRect l="-240" t="-125974" b="-1935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178DAD7-5CA2-4469-ACB5-1C8673611378}"/>
              </a:ext>
            </a:extLst>
          </p:cNvPr>
          <p:cNvSpPr/>
          <p:nvPr/>
        </p:nvSpPr>
        <p:spPr>
          <a:xfrm>
            <a:off x="4453156" y="2314623"/>
            <a:ext cx="3701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Манхэттенское расстояние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32E408D-ABEF-48D9-9CD2-6F5AE9F19891}"/>
                  </a:ext>
                </a:extLst>
              </p:cNvPr>
              <p:cNvSpPr/>
              <p:nvPr/>
            </p:nvSpPr>
            <p:spPr>
              <a:xfrm>
                <a:off x="-18132" y="2867160"/>
                <a:ext cx="45567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32E408D-ABEF-48D9-9CD2-6F5AE9F198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132" y="2867160"/>
                <a:ext cx="4556720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17006FC-3D16-4B4D-A2B3-A1D4A504382A}"/>
              </a:ext>
            </a:extLst>
          </p:cNvPr>
          <p:cNvSpPr/>
          <p:nvPr/>
        </p:nvSpPr>
        <p:spPr>
          <a:xfrm>
            <a:off x="4894561" y="2867160"/>
            <a:ext cx="3080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Чебышева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369257B-525D-4F67-9E63-E21342A10EB1}"/>
                  </a:ext>
                </a:extLst>
              </p:cNvPr>
              <p:cNvSpPr/>
              <p:nvPr/>
            </p:nvSpPr>
            <p:spPr>
              <a:xfrm>
                <a:off x="152534" y="3382237"/>
                <a:ext cx="6280248" cy="512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369257B-525D-4F67-9E63-E21342A10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34" y="3382237"/>
                <a:ext cx="6280248" cy="512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F9D4CBF-4B3A-44D2-A55F-CECB01CADCC0}"/>
              </a:ext>
            </a:extLst>
          </p:cNvPr>
          <p:cNvSpPr/>
          <p:nvPr/>
        </p:nvSpPr>
        <p:spPr>
          <a:xfrm>
            <a:off x="4779128" y="3364282"/>
            <a:ext cx="3460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Минковского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3776920-00A8-4A6C-BA5D-655F7DAEE2BC}"/>
              </a:ext>
            </a:extLst>
          </p:cNvPr>
          <p:cNvSpPr/>
          <p:nvPr/>
        </p:nvSpPr>
        <p:spPr>
          <a:xfrm>
            <a:off x="1546153" y="643444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4919E31-7D87-48F2-8D30-36DF8D1438E5}"/>
              </a:ext>
            </a:extLst>
          </p:cNvPr>
          <p:cNvSpPr/>
          <p:nvPr/>
        </p:nvSpPr>
        <p:spPr>
          <a:xfrm>
            <a:off x="4603391" y="6399500"/>
            <a:ext cx="1477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~ 1.5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2246F6B-8336-4E84-A0C6-01BE2874C7A4}"/>
              </a:ext>
            </a:extLst>
          </p:cNvPr>
          <p:cNvSpPr/>
          <p:nvPr/>
        </p:nvSpPr>
        <p:spPr>
          <a:xfrm>
            <a:off x="7766053" y="638867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FEBA07C1-9656-43A8-B5D9-D78798A48D78}"/>
              </a:ext>
            </a:extLst>
          </p:cNvPr>
          <p:cNvSpPr/>
          <p:nvPr/>
        </p:nvSpPr>
        <p:spPr>
          <a:xfrm>
            <a:off x="10354537" y="6451560"/>
            <a:ext cx="1359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P~∞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82FA8AD-A9DE-431F-987A-EF905ABD1E45}"/>
              </a:ext>
            </a:extLst>
          </p:cNvPr>
          <p:cNvSpPr/>
          <p:nvPr/>
        </p:nvSpPr>
        <p:spPr>
          <a:xfrm>
            <a:off x="7195626" y="4291354"/>
            <a:ext cx="1924710" cy="25220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9551B21-1B6C-41B3-A8EB-061B6BD6A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6" y="4541101"/>
            <a:ext cx="1847574" cy="18475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CC129F7-6428-4B5B-9C80-ED9346B019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025" y="4504137"/>
            <a:ext cx="1851911" cy="184757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5955F55-971B-469F-85DA-1C463CFCE5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1884" y="4504137"/>
            <a:ext cx="1851911" cy="184757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6279FED-16F5-4DC0-AE40-60F1770F9E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0801" y="4403862"/>
            <a:ext cx="1943287" cy="19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0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Стандартизация Данных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4151784" y="3861048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3861048"/>
                <a:ext cx="3019735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1631504" y="5085184"/>
                <a:ext cx="5976664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5085184"/>
                <a:ext cx="5976664" cy="424796"/>
              </a:xfrm>
              <a:prstGeom prst="rect">
                <a:avLst/>
              </a:prstGeom>
              <a:blipFill>
                <a:blip r:embed="rId5"/>
                <a:stretch>
                  <a:fillRect t="-8571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1559496" y="5733256"/>
                <a:ext cx="5647782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5733256"/>
                <a:ext cx="5647782" cy="424796"/>
              </a:xfrm>
              <a:prstGeom prst="rect">
                <a:avLst/>
              </a:prstGeom>
              <a:blipFill>
                <a:blip r:embed="rId6"/>
                <a:stretch>
                  <a:fillRect t="-8571" r="-1080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4583832" y="3212976"/>
                <a:ext cx="181185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3212976"/>
                <a:ext cx="181185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200" y="1628800"/>
            <a:ext cx="3464630" cy="2376264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200" y="4077072"/>
            <a:ext cx="3528392" cy="2429233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5D948A-C576-4843-A03B-B6166CA186C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384" y="1700808"/>
            <a:ext cx="3451313" cy="32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6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176904"/>
            <a:ext cx="8692898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Добавочный пример про «а зачем Стандартизировать»?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9A87B2A-AE8C-49BA-AD7F-BC8F648A0B0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0" name="Таблица 2">
            <a:extLst>
              <a:ext uri="{FF2B5EF4-FFF2-40B4-BE49-F238E27FC236}">
                <a16:creationId xmlns:a16="http://schemas.microsoft.com/office/drawing/2014/main" id="{A11DDC24-2291-44CB-9930-17FCF1217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168483"/>
              </p:ext>
            </p:extLst>
          </p:nvPr>
        </p:nvGraphicFramePr>
        <p:xfrm>
          <a:off x="690139" y="1344281"/>
          <a:ext cx="5045998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5130">
                  <a:extLst>
                    <a:ext uri="{9D8B030D-6E8A-4147-A177-3AD203B41FA5}">
                      <a16:colId xmlns:a16="http://schemas.microsoft.com/office/drawing/2014/main" val="1903350113"/>
                    </a:ext>
                  </a:extLst>
                </a:gridCol>
                <a:gridCol w="1606868">
                  <a:extLst>
                    <a:ext uri="{9D8B030D-6E8A-4147-A177-3AD203B41FA5}">
                      <a16:colId xmlns:a16="http://schemas.microsoft.com/office/drawing/2014/main" val="68405916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458451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Человек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Возраст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Зарплата 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968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Аркадий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100 000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19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Борис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100 00</a:t>
                      </a:r>
                      <a:r>
                        <a:rPr lang="en-US" sz="2400" dirty="0"/>
                        <a:t>5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193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Василий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  <a:r>
                        <a:rPr lang="en-US" sz="2400" dirty="0"/>
                        <a:t>5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100 000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252012"/>
                  </a:ext>
                </a:extLst>
              </a:tr>
            </a:tbl>
          </a:graphicData>
        </a:graphic>
      </p:graphicFrame>
      <p:graphicFrame>
        <p:nvGraphicFramePr>
          <p:cNvPr id="21" name="Таблица 2">
            <a:extLst>
              <a:ext uri="{FF2B5EF4-FFF2-40B4-BE49-F238E27FC236}">
                <a16:creationId xmlns:a16="http://schemas.microsoft.com/office/drawing/2014/main" id="{A11DDC24-2291-44CB-9930-17FCF1217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186787"/>
              </p:ext>
            </p:extLst>
          </p:nvPr>
        </p:nvGraphicFramePr>
        <p:xfrm>
          <a:off x="6528115" y="1342772"/>
          <a:ext cx="5045998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5130">
                  <a:extLst>
                    <a:ext uri="{9D8B030D-6E8A-4147-A177-3AD203B41FA5}">
                      <a16:colId xmlns:a16="http://schemas.microsoft.com/office/drawing/2014/main" val="1903350113"/>
                    </a:ext>
                  </a:extLst>
                </a:gridCol>
                <a:gridCol w="1606868">
                  <a:extLst>
                    <a:ext uri="{9D8B030D-6E8A-4147-A177-3AD203B41FA5}">
                      <a16:colId xmlns:a16="http://schemas.microsoft.com/office/drawing/2014/main" val="68405916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458451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Человек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Возраст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Зарплата 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968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Аркадий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100 000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19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Борис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101 000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193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Василий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  <a:r>
                        <a:rPr lang="en-US" sz="2400" dirty="0"/>
                        <a:t>5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100 000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252012"/>
                  </a:ext>
                </a:extLst>
              </a:tr>
            </a:tbl>
          </a:graphicData>
        </a:graphic>
      </p:graphicFrame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465736"/>
              </p:ext>
            </p:extLst>
          </p:nvPr>
        </p:nvGraphicFramePr>
        <p:xfrm>
          <a:off x="324983" y="4095367"/>
          <a:ext cx="5486399" cy="159067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36612">
                  <a:extLst>
                    <a:ext uri="{9D8B030D-6E8A-4147-A177-3AD203B41FA5}">
                      <a16:colId xmlns:a16="http://schemas.microsoft.com/office/drawing/2014/main" val="3098602630"/>
                    </a:ext>
                  </a:extLst>
                </a:gridCol>
                <a:gridCol w="1436612">
                  <a:extLst>
                    <a:ext uri="{9D8B030D-6E8A-4147-A177-3AD203B41FA5}">
                      <a16:colId xmlns:a16="http://schemas.microsoft.com/office/drawing/2014/main" val="1523331025"/>
                    </a:ext>
                  </a:extLst>
                </a:gridCol>
                <a:gridCol w="1255846">
                  <a:extLst>
                    <a:ext uri="{9D8B030D-6E8A-4147-A177-3AD203B41FA5}">
                      <a16:colId xmlns:a16="http://schemas.microsoft.com/office/drawing/2014/main" val="1609635555"/>
                    </a:ext>
                  </a:extLst>
                </a:gridCol>
                <a:gridCol w="1357329">
                  <a:extLst>
                    <a:ext uri="{9D8B030D-6E8A-4147-A177-3AD203B41FA5}">
                      <a16:colId xmlns:a16="http://schemas.microsoft.com/office/drawing/2014/main" val="209014435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Аркадий</a:t>
                      </a:r>
                      <a:endParaRPr lang="ru-RU" sz="24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>
                          <a:effectLst/>
                        </a:rPr>
                        <a:t>Борис</a:t>
                      </a:r>
                      <a:endParaRPr lang="ru-RU" sz="2400" b="0" i="0" u="none" strike="noStrike">
                        <a:solidFill>
                          <a:srgbClr val="242327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>
                          <a:effectLst/>
                        </a:rPr>
                        <a:t>Василий</a:t>
                      </a:r>
                      <a:endParaRPr lang="ru-RU" sz="2400" b="0" i="0" u="none" strike="noStrike">
                        <a:solidFill>
                          <a:srgbClr val="242327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954874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Аркадий</a:t>
                      </a: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>
                          <a:sym typeface="Arial"/>
                        </a:rPr>
                        <a:t>5</a:t>
                      </a:r>
                      <a:endParaRPr lang="ru-RU" sz="2400" b="0" i="0" u="none" strike="noStrike" cap="none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>
                          <a:sym typeface="Arial"/>
                        </a:rPr>
                        <a:t>5</a:t>
                      </a:r>
                      <a:endParaRPr lang="ru-RU" sz="2400" b="0" i="0" u="none" strike="noStrike" cap="none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351702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Борис</a:t>
                      </a: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5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7.07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262846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Василий</a:t>
                      </a: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>
                          <a:sym typeface="Arial"/>
                        </a:rPr>
                        <a:t>5</a:t>
                      </a:r>
                      <a:endParaRPr lang="ru-RU" sz="2400" b="0" i="0" u="none" strike="noStrike" cap="none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7.07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3262176"/>
                  </a:ext>
                </a:extLst>
              </a:tr>
            </a:tbl>
          </a:graphicData>
        </a:graphic>
      </p:graphicFrame>
      <p:graphicFrame>
        <p:nvGraphicFramePr>
          <p:cNvPr id="23" name="Таблица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871072"/>
              </p:ext>
            </p:extLst>
          </p:nvPr>
        </p:nvGraphicFramePr>
        <p:xfrm>
          <a:off x="6390803" y="4031992"/>
          <a:ext cx="5486399" cy="159067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36612">
                  <a:extLst>
                    <a:ext uri="{9D8B030D-6E8A-4147-A177-3AD203B41FA5}">
                      <a16:colId xmlns:a16="http://schemas.microsoft.com/office/drawing/2014/main" val="2147283738"/>
                    </a:ext>
                  </a:extLst>
                </a:gridCol>
                <a:gridCol w="1436612">
                  <a:extLst>
                    <a:ext uri="{9D8B030D-6E8A-4147-A177-3AD203B41FA5}">
                      <a16:colId xmlns:a16="http://schemas.microsoft.com/office/drawing/2014/main" val="1251486368"/>
                    </a:ext>
                  </a:extLst>
                </a:gridCol>
                <a:gridCol w="1255846">
                  <a:extLst>
                    <a:ext uri="{9D8B030D-6E8A-4147-A177-3AD203B41FA5}">
                      <a16:colId xmlns:a16="http://schemas.microsoft.com/office/drawing/2014/main" val="1687985435"/>
                    </a:ext>
                  </a:extLst>
                </a:gridCol>
                <a:gridCol w="1357329">
                  <a:extLst>
                    <a:ext uri="{9D8B030D-6E8A-4147-A177-3AD203B41FA5}">
                      <a16:colId xmlns:a16="http://schemas.microsoft.com/office/drawing/2014/main" val="369737880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Аркадий</a:t>
                      </a:r>
                      <a:endParaRPr lang="ru-RU" sz="24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Борис</a:t>
                      </a:r>
                      <a:endParaRPr lang="ru-RU" sz="2400" b="0" i="0" u="none" strike="noStrike" dirty="0">
                        <a:solidFill>
                          <a:srgbClr val="242327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Василий</a:t>
                      </a:r>
                      <a:endParaRPr lang="ru-RU" sz="2400" b="0" i="0" u="none" strike="noStrike" dirty="0">
                        <a:solidFill>
                          <a:srgbClr val="242327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470445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Аркадий</a:t>
                      </a: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>
                          <a:sym typeface="Arial"/>
                        </a:rPr>
                        <a:t>1000</a:t>
                      </a:r>
                      <a:endParaRPr lang="ru-RU" sz="2400" b="0" i="0" u="none" strike="noStrike" cap="none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>
                          <a:sym typeface="Arial"/>
                        </a:rPr>
                        <a:t>5</a:t>
                      </a:r>
                      <a:endParaRPr lang="ru-RU" sz="2400" b="0" i="0" u="none" strike="noStrike" cap="none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104649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Борис</a:t>
                      </a: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>
                          <a:sym typeface="Arial"/>
                        </a:rPr>
                        <a:t>1000</a:t>
                      </a:r>
                      <a:endParaRPr lang="ru-RU" sz="2400" b="0" i="0" u="none" strike="noStrike" cap="none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1000.01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9341308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Василий</a:t>
                      </a: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>
                          <a:sym typeface="Arial"/>
                        </a:rPr>
                        <a:t>5</a:t>
                      </a:r>
                      <a:endParaRPr lang="ru-RU" sz="2400" b="0" i="0" u="none" strike="noStrike" cap="none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1000.01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337132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Прямоугольник 23"/>
              <p:cNvSpPr/>
              <p:nvPr/>
            </p:nvSpPr>
            <p:spPr>
              <a:xfrm>
                <a:off x="2457760" y="3314522"/>
                <a:ext cx="168860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760" y="3314522"/>
                <a:ext cx="168860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Прямоугольник 24"/>
              <p:cNvSpPr/>
              <p:nvPr/>
            </p:nvSpPr>
            <p:spPr>
              <a:xfrm>
                <a:off x="8703142" y="3358279"/>
                <a:ext cx="168860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142" y="3358279"/>
                <a:ext cx="168860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5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К-средних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122" name="Picture 2" descr="Using K-Means Clustering to Quantize Dataset Samples (Part 1)">
            <a:extLst>
              <a:ext uri="{FF2B5EF4-FFF2-40B4-BE49-F238E27FC236}">
                <a16:creationId xmlns:a16="http://schemas.microsoft.com/office/drawing/2014/main" id="{D676C073-9CDF-40AC-9350-0BD39FB395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1170475"/>
            <a:ext cx="5040560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29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9680</TotalTime>
  <Words>1021</Words>
  <Application>Microsoft Office PowerPoint</Application>
  <PresentationFormat>Широкоэкранный</PresentationFormat>
  <Paragraphs>375</Paragraphs>
  <Slides>31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41" baseType="lpstr">
      <vt:lpstr>Arial</vt:lpstr>
      <vt:lpstr>Calibri</vt:lpstr>
      <vt:lpstr>Cambria Math</vt:lpstr>
      <vt:lpstr>Comic Sans MS</vt:lpstr>
      <vt:lpstr>Courier New</vt:lpstr>
      <vt:lpstr>IBM Plex Mono</vt:lpstr>
      <vt:lpstr>Montserrat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Стандартизация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Алгоритм</vt:lpstr>
      <vt:lpstr>Как выбрать метрику расстояния для групп точек?</vt:lpstr>
      <vt:lpstr>Презентация PowerPoint</vt:lpstr>
      <vt:lpstr>Презентация PowerPoint</vt:lpstr>
      <vt:lpstr>Как выбрать метрику расстояния для групп точек?</vt:lpstr>
      <vt:lpstr>Как выбрать метрику расстояния для групп точек?</vt:lpstr>
      <vt:lpstr>Презентация PowerPoint</vt:lpstr>
      <vt:lpstr>Презентация PowerPoint</vt:lpstr>
      <vt:lpstr>Презентация PowerPoint</vt:lpstr>
      <vt:lpstr>Python</vt:lpstr>
      <vt:lpstr>S.W.O.T.</vt:lpstr>
      <vt:lpstr>Презентация PowerPoint</vt:lpstr>
      <vt:lpstr> Density-Based Spatial Clustering of Applications with Noise </vt:lpstr>
      <vt:lpstr>Презентация PowerPoint</vt:lpstr>
      <vt:lpstr>Презентация PowerPoint</vt:lpstr>
      <vt:lpstr>Презентация PowerPoint</vt:lpstr>
      <vt:lpstr>Python</vt:lpstr>
      <vt:lpstr>S.W.O.T.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Антон Юрьевич Долганов</cp:lastModifiedBy>
  <cp:revision>332</cp:revision>
  <dcterms:created xsi:type="dcterms:W3CDTF">2019-05-20T04:53:11Z</dcterms:created>
  <dcterms:modified xsi:type="dcterms:W3CDTF">2023-03-16T11:53:09Z</dcterms:modified>
</cp:coreProperties>
</file>